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0"/>
  </p:notesMasterIdLst>
  <p:sldIdLst>
    <p:sldId id="318" r:id="rId2"/>
    <p:sldId id="328" r:id="rId3"/>
    <p:sldId id="329" r:id="rId4"/>
    <p:sldId id="281" r:id="rId5"/>
    <p:sldId id="335" r:id="rId6"/>
    <p:sldId id="336" r:id="rId7"/>
    <p:sldId id="337" r:id="rId8"/>
    <p:sldId id="321" r:id="rId9"/>
    <p:sldId id="282" r:id="rId10"/>
    <p:sldId id="313" r:id="rId11"/>
    <p:sldId id="304" r:id="rId12"/>
    <p:sldId id="320" r:id="rId13"/>
    <p:sldId id="305" r:id="rId14"/>
    <p:sldId id="319" r:id="rId15"/>
    <p:sldId id="307" r:id="rId16"/>
    <p:sldId id="333" r:id="rId17"/>
    <p:sldId id="324" r:id="rId18"/>
    <p:sldId id="286"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Lederle" initials="CL" lastIdx="7" clrIdx="0">
    <p:extLst>
      <p:ext uri="{19B8F6BF-5375-455C-9EA6-DF929625EA0E}">
        <p15:presenceInfo xmlns:p15="http://schemas.microsoft.com/office/powerpoint/2012/main" userId="S-1-5-21-1935655697-583907252-682003330-17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3" autoAdjust="0"/>
  </p:normalViewPr>
  <p:slideViewPr>
    <p:cSldViewPr snapToGrid="0">
      <p:cViewPr>
        <p:scale>
          <a:sx n="75" d="100"/>
          <a:sy n="75" d="100"/>
        </p:scale>
        <p:origin x="1200" y="6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i="1" dirty="0"/>
              <a:t>Pull up this slide while your participants are arriving. </a:t>
            </a:r>
            <a:r>
              <a:rPr lang="en-US" i="1" baseline="0" dirty="0"/>
              <a:t> If you’re focusing on a specific person or campaign, you could add an image of them here.</a:t>
            </a:r>
          </a:p>
        </p:txBody>
      </p:sp>
    </p:spTree>
    <p:extLst>
      <p:ext uri="{BB962C8B-B14F-4D97-AF65-F5344CB8AC3E}">
        <p14:creationId xmlns:p14="http://schemas.microsoft.com/office/powerpoint/2010/main" val="394019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Now we are quickly</a:t>
            </a:r>
            <a:r>
              <a:rPr lang="en-US" baseline="0" dirty="0"/>
              <a:t> going to go over instructions for how to transcribe By the People.</a:t>
            </a:r>
          </a:p>
          <a:p>
            <a:pPr marL="139700" indent="0">
              <a:buNone/>
            </a:pPr>
            <a:endParaRPr lang="en-US" baseline="0"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Search and readability are our primary goals.</a:t>
            </a:r>
            <a:r>
              <a:rPr lang="en-US" baseline="0" dirty="0"/>
              <a:t> Both are </a:t>
            </a:r>
            <a:r>
              <a:rPr lang="en-US" dirty="0"/>
              <a:t>useful to keep in mind as you encounter questions about how and what on the page should be captured in a transcription.</a:t>
            </a:r>
          </a:p>
          <a:p>
            <a:pPr marL="139700" indent="0">
              <a:buNone/>
            </a:pPr>
            <a:endParaRPr lang="en-US" dirty="0"/>
          </a:p>
          <a:p>
            <a:pPr marL="139700" indent="0">
              <a:buNone/>
            </a:pPr>
            <a:r>
              <a:rPr lang="en-US" dirty="0"/>
              <a:t>You can</a:t>
            </a:r>
            <a:r>
              <a:rPr lang="en-US" baseline="0" dirty="0"/>
              <a:t> view detailed instructions for transcription, review, and tagging at any time by clicking How-To in the top right of any page.  The site tries to give clear guidance for the most common issues you’ll encounter in the text. However, we can’t cover everything. There will always be gray areas where you will have to navigate using your best judgement. That’s ok! You’re in a safe space to ask questions and work together to find solutions. The review process also means that you aren’t making choices in a vacuum.  Your fellow volunteers are there to check your contributions and make edits as needed.</a:t>
            </a:r>
          </a:p>
          <a:p>
            <a:pPr marL="139700" indent="0">
              <a:buNone/>
            </a:pPr>
            <a:endParaRPr lang="en-US" baseline="0" dirty="0"/>
          </a:p>
          <a:p>
            <a:pPr marL="139700" indent="0">
              <a:buNone/>
            </a:pPr>
            <a:r>
              <a:rPr lang="en-US" baseline="0" dirty="0"/>
              <a:t>Right now walk through basic instructions addressing some of the most common issues you’ll encounter.</a:t>
            </a:r>
          </a:p>
          <a:p>
            <a:pPr marL="139700" indent="0">
              <a:buNone/>
            </a:pPr>
            <a:endParaRPr lang="en-US" dirty="0"/>
          </a:p>
        </p:txBody>
      </p:sp>
    </p:spTree>
    <p:extLst>
      <p:ext uri="{BB962C8B-B14F-4D97-AF65-F5344CB8AC3E}">
        <p14:creationId xmlns:p14="http://schemas.microsoft.com/office/powerpoint/2010/main" val="144076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20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215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20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Tags are not </a:t>
            </a:r>
            <a:r>
              <a:rPr lang="en-US" baseline="0" dirty="0"/>
              <a:t>returned to loc.gov for search. Think of tagging as a tool to help other volunteers understand and navigate pages within the site. Tags can be used to add additional context, such as full names, correct spellings of terms misspelled in the original document, or information about the document such as the language it’s in or unique features like photos or illustrations</a:t>
            </a:r>
          </a:p>
          <a:p>
            <a:pPr marL="139700" indent="0">
              <a:buNone/>
            </a:pPr>
            <a:endParaRPr lang="en-US" baseline="0"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Adding tags can be helpful for reviewers and other volunteers, but it also isn’t the most impactful form of contribution in most cases. We recommend it as a secondary activity to transcription.</a:t>
            </a:r>
          </a:p>
          <a:p>
            <a:pPr marL="139700" indent="0">
              <a:buNone/>
            </a:pPr>
            <a:endParaRPr lang="en-US" dirty="0"/>
          </a:p>
        </p:txBody>
      </p:sp>
    </p:spTree>
    <p:extLst>
      <p:ext uri="{BB962C8B-B14F-4D97-AF65-F5344CB8AC3E}">
        <p14:creationId xmlns:p14="http://schemas.microsoft.com/office/powerpoint/2010/main" val="31344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Time to try it out!  </a:t>
            </a:r>
          </a:p>
          <a:p>
            <a:pPr marL="139700" indent="0">
              <a:buNone/>
            </a:pPr>
            <a:endParaRPr lang="en-US" dirty="0"/>
          </a:p>
          <a:p>
            <a:pPr marL="139700" indent="0">
              <a:buNone/>
            </a:pPr>
            <a:r>
              <a:rPr lang="en-US" i="1" dirty="0"/>
              <a:t>Check</a:t>
            </a:r>
            <a:r>
              <a:rPr lang="en-US" i="1" baseline="0" dirty="0"/>
              <a:t> out our Transcribe-a-thon instructions for ideas of large and small group activities to try out before having the participants strike out on their own.</a:t>
            </a:r>
            <a:endParaRPr lang="en-US" i="1" dirty="0"/>
          </a:p>
        </p:txBody>
      </p:sp>
    </p:spTree>
    <p:extLst>
      <p:ext uri="{BB962C8B-B14F-4D97-AF65-F5344CB8AC3E}">
        <p14:creationId xmlns:p14="http://schemas.microsoft.com/office/powerpoint/2010/main" val="2994616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i="1" dirty="0"/>
              <a:t>You</a:t>
            </a:r>
            <a:r>
              <a:rPr lang="en-US" i="1" baseline="0" dirty="0"/>
              <a:t> did it - g</a:t>
            </a:r>
            <a:r>
              <a:rPr lang="en-US" i="1" dirty="0"/>
              <a:t>reat work!  Don’t forget</a:t>
            </a:r>
            <a:r>
              <a:rPr lang="en-US" i="1" baseline="0" dirty="0"/>
              <a:t> to send us a summary of your event and any feedback you have!</a:t>
            </a:r>
            <a:endParaRPr lang="en-US" i="1" dirty="0"/>
          </a:p>
        </p:txBody>
      </p:sp>
    </p:spTree>
    <p:extLst>
      <p:ext uri="{BB962C8B-B14F-4D97-AF65-F5344CB8AC3E}">
        <p14:creationId xmlns:p14="http://schemas.microsoft.com/office/powerpoint/2010/main" val="81983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6f80d1ff_0_0: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6f80d1ff_0_0:notes"/>
          <p:cNvSpPr txBox="1">
            <a:spLocks noGrp="1"/>
          </p:cNvSpPr>
          <p:nvPr>
            <p:ph type="body" idx="1"/>
          </p:nvPr>
        </p:nvSpPr>
        <p:spPr>
          <a:xfrm>
            <a:off x="701040" y="4415790"/>
            <a:ext cx="560832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Add the specific</a:t>
            </a:r>
            <a:r>
              <a:rPr lang="en-US" i="1" baseline="0" dirty="0"/>
              <a:t> title of your event and name(s) of your hosts here</a:t>
            </a:r>
            <a:endParaRPr i="1" dirty="0"/>
          </a:p>
        </p:txBody>
      </p:sp>
    </p:spTree>
    <p:extLst>
      <p:ext uri="{BB962C8B-B14F-4D97-AF65-F5344CB8AC3E}">
        <p14:creationId xmlns:p14="http://schemas.microsoft.com/office/powerpoint/2010/main" val="416408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39700" indent="0">
              <a:buNone/>
            </a:pPr>
            <a:r>
              <a:rPr lang="en-US" i="1" dirty="0"/>
              <a:t>Introduce the event</a:t>
            </a:r>
            <a:r>
              <a:rPr lang="en-US" i="1" baseline="0" dirty="0"/>
              <a:t> and what you’ll be doing.  This is a good time to find out </a:t>
            </a:r>
            <a:r>
              <a:rPr lang="en-US" sz="1100" b="0" i="1" u="none" strike="noStrike" cap="none" baseline="0" dirty="0">
                <a:solidFill>
                  <a:srgbClr val="000000"/>
                </a:solidFill>
                <a:effectLst/>
                <a:latin typeface="Arial"/>
                <a:cs typeface="Arial"/>
                <a:sym typeface="Arial"/>
              </a:rPr>
              <a:t>h</a:t>
            </a:r>
            <a:r>
              <a:rPr lang="en-US" sz="1100" b="0" i="1" u="none" strike="noStrike" cap="none" dirty="0">
                <a:solidFill>
                  <a:srgbClr val="000000"/>
                </a:solidFill>
                <a:effectLst/>
                <a:latin typeface="Arial"/>
                <a:ea typeface="Arial"/>
                <a:cs typeface="Arial"/>
                <a:sym typeface="Arial"/>
              </a:rPr>
              <a:t>ow many people have transcribe</a:t>
            </a:r>
            <a:r>
              <a:rPr lang="en-US" sz="1100" b="0" i="1" u="none" strike="noStrike" cap="none" baseline="0" dirty="0">
                <a:solidFill>
                  <a:srgbClr val="000000"/>
                </a:solidFill>
                <a:effectLst/>
                <a:latin typeface="Arial"/>
                <a:ea typeface="Arial"/>
                <a:cs typeface="Arial"/>
                <a:sym typeface="Arial"/>
              </a:rPr>
              <a:t>d before</a:t>
            </a:r>
            <a:r>
              <a:rPr lang="en-US" sz="1100" b="0" i="1" u="none" strike="noStrike" cap="none" dirty="0">
                <a:solidFill>
                  <a:srgbClr val="000000"/>
                </a:solidFill>
                <a:effectLst/>
                <a:latin typeface="Arial"/>
                <a:ea typeface="Arial"/>
                <a:cs typeface="Arial"/>
                <a:sym typeface="Arial"/>
              </a:rPr>
              <a:t>!</a:t>
            </a:r>
            <a:endParaRPr lang="en-US" i="1" dirty="0"/>
          </a:p>
        </p:txBody>
      </p:sp>
    </p:spTree>
    <p:extLst>
      <p:ext uri="{BB962C8B-B14F-4D97-AF65-F5344CB8AC3E}">
        <p14:creationId xmlns:p14="http://schemas.microsoft.com/office/powerpoint/2010/main" val="372235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f51cff0b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f51cff0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US" baseline="0" dirty="0"/>
          </a:p>
          <a:p>
            <a:pPr marL="457200" indent="-317500"/>
            <a:r>
              <a:rPr lang="en-US" baseline="0" dirty="0"/>
              <a:t>Transcriptions improve discovery within collections by enabling keyword search at the page level.</a:t>
            </a:r>
          </a:p>
          <a:p>
            <a:endParaRPr lang="en-US" baseline="0" dirty="0"/>
          </a:p>
          <a:p>
            <a:r>
              <a:rPr lang="en-US" baseline="0" dirty="0"/>
              <a:t>Transcriptions also aid accessibility. They make it easier for everyone to read handwritten, blurry, or dense documents. They also create text can be used by screen readers and other accessibility tools.</a:t>
            </a:r>
          </a:p>
          <a:p>
            <a:endParaRPr lang="en-US" baseline="0" dirty="0"/>
          </a:p>
          <a:p>
            <a:r>
              <a:rPr lang="en-US" baseline="0" dirty="0"/>
              <a:t>Transcriptions also turn the documents’ text into data that can power computational research.  Researchers can use the transcriptions in bulk for projects like digital mapping of locations, human relationships, or sentiments within or across collections. </a:t>
            </a:r>
          </a:p>
          <a:p>
            <a:endParaRPr lang="en-US" baseline="0" dirty="0"/>
          </a:p>
          <a:p>
            <a:r>
              <a:rPr lang="en-US" baseline="0" dirty="0"/>
              <a:t>By the People’s impact on the collections can’t be disentangled from the impact on volunteers. Volunteers gain skills and experience in important forms of historical literacy, including research and analysis. Transcribing also creates connection to the history and people in these pages.</a:t>
            </a:r>
          </a:p>
          <a:p>
            <a:endParaRPr lang="en-US" baseline="0" dirty="0"/>
          </a:p>
          <a:p>
            <a:pPr marL="0" lvl="0" indent="0" algn="l" rtl="0">
              <a:spcBef>
                <a:spcPts val="0"/>
              </a:spcBef>
              <a:spcAft>
                <a:spcPts val="0"/>
              </a:spcAft>
              <a:buNone/>
            </a:pPr>
            <a:endParaRPr lang="en-US" b="0" dirty="0"/>
          </a:p>
        </p:txBody>
      </p:sp>
    </p:spTree>
    <p:extLst>
      <p:ext uri="{BB962C8B-B14F-4D97-AF65-F5344CB8AC3E}">
        <p14:creationId xmlns:p14="http://schemas.microsoft.com/office/powerpoint/2010/main" val="16960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3925"/>
          </a:xfrm>
        </p:spPr>
      </p:sp>
      <p:sp>
        <p:nvSpPr>
          <p:cNvPr id="3" name="Notes Placeholder 2"/>
          <p:cNvSpPr>
            <a:spLocks noGrp="1"/>
          </p:cNvSpPr>
          <p:nvPr>
            <p:ph type="body" idx="1"/>
          </p:nvPr>
        </p:nvSpPr>
        <p:spPr/>
        <p:txBody>
          <a:bodyPr/>
          <a:lstStyle/>
          <a:p>
            <a:pPr marL="139700" indent="0">
              <a:buNone/>
            </a:pPr>
            <a:r>
              <a:rPr lang="en-US" baseline="0" dirty="0"/>
              <a:t>How does it work?  Volunteers transcribe pages using the transcription interface. An image of a selected page is shown on the left and you type (or review) text in the box on the right. </a:t>
            </a:r>
          </a:p>
          <a:p>
            <a:pPr marL="139700" indent="0">
              <a:buNone/>
            </a:pPr>
            <a:r>
              <a:rPr lang="en-US" baseline="0" dirty="0"/>
              <a:t>Here’s an example showing a draft of the Walt Whitman poem, Ashes of Roses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Transcriptions are completed through a consensus-based model. </a:t>
            </a:r>
            <a:r>
              <a:rPr lang="en-US" sz="1100" b="0" i="0" u="none" strike="noStrike" cap="none" baseline="0" dirty="0">
                <a:solidFill>
                  <a:srgbClr val="000000"/>
                </a:solidFill>
                <a:effectLst/>
                <a:latin typeface="Arial"/>
                <a:cs typeface="Arial"/>
                <a:sym typeface="Arial"/>
              </a:rPr>
              <a:t>All text is</a:t>
            </a:r>
            <a:r>
              <a:rPr lang="en-US" sz="1100" b="0" i="0" u="none" strike="noStrike" cap="none" dirty="0">
                <a:solidFill>
                  <a:srgbClr val="000000"/>
                </a:solidFill>
                <a:effectLst/>
                <a:latin typeface="Arial"/>
                <a:ea typeface="Arial"/>
                <a:cs typeface="Arial"/>
                <a:sym typeface="Arial"/>
              </a:rPr>
              <a:t> created and reviewed by volunteers.</a:t>
            </a:r>
            <a:r>
              <a:rPr lang="en-US" sz="1100" b="0" i="0" u="none" strike="noStrike" cap="none" baseline="0" dirty="0">
                <a:solidFill>
                  <a:srgbClr val="000000"/>
                </a:solidFill>
                <a:effectLst/>
                <a:latin typeface="Arial"/>
                <a:ea typeface="Arial"/>
                <a:cs typeface="Arial"/>
                <a:sym typeface="Arial"/>
              </a:rPr>
              <a:t> </a:t>
            </a:r>
            <a:r>
              <a:rPr lang="en-US" b="1" baseline="0" dirty="0"/>
              <a:t>Anyone</a:t>
            </a:r>
            <a:r>
              <a:rPr lang="en-US" baseline="0" dirty="0"/>
              <a:t> can transcribe without creating an account. </a:t>
            </a:r>
            <a:r>
              <a:rPr lang="en-US" b="1" baseline="0" dirty="0"/>
              <a:t>Only registered volunteers </a:t>
            </a:r>
            <a:r>
              <a:rPr lang="en-US" baseline="0" dirty="0"/>
              <a:t>can review other people’s transcriptions or add tags. Registers users also have a profile where they can track their contributions.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a:t>
            </a:r>
            <a:r>
              <a:rPr lang="en-US" sz="1100" b="0" i="0" u="none" strike="noStrike" cap="none" dirty="0">
                <a:solidFill>
                  <a:srgbClr val="000000"/>
                </a:solidFill>
                <a:effectLst/>
                <a:latin typeface="Arial"/>
                <a:ea typeface="Arial"/>
                <a:cs typeface="Arial"/>
                <a:sym typeface="Arial"/>
              </a:rPr>
              <a:t>ompleting a page requires at</a:t>
            </a:r>
            <a:r>
              <a:rPr lang="en-US" sz="1100" b="0" i="0" u="none" strike="noStrike" cap="none" baseline="0" dirty="0">
                <a:solidFill>
                  <a:srgbClr val="000000"/>
                </a:solidFill>
                <a:effectLst/>
                <a:latin typeface="Arial"/>
                <a:ea typeface="Arial"/>
                <a:cs typeface="Arial"/>
                <a:sym typeface="Arial"/>
              </a:rPr>
              <a:t> least 2</a:t>
            </a:r>
            <a:r>
              <a:rPr lang="en-US" sz="1100" b="0" i="0" u="none" strike="noStrike" cap="none" dirty="0">
                <a:solidFill>
                  <a:srgbClr val="000000"/>
                </a:solidFill>
                <a:effectLst/>
                <a:latin typeface="Arial"/>
                <a:ea typeface="Arial"/>
                <a:cs typeface="Arial"/>
                <a:sym typeface="Arial"/>
              </a:rPr>
              <a:t> volunteers</a:t>
            </a:r>
            <a:r>
              <a:rPr lang="en-US" sz="1100" b="0" i="0" u="none" strike="noStrike" cap="none" baseline="0" dirty="0">
                <a:solidFill>
                  <a:srgbClr val="000000"/>
                </a:solidFill>
                <a:effectLst/>
                <a:latin typeface="Arial"/>
                <a:ea typeface="Arial"/>
                <a:cs typeface="Arial"/>
                <a:sym typeface="Arial"/>
              </a:rPr>
              <a:t> – one to</a:t>
            </a:r>
            <a:r>
              <a:rPr lang="en-US" sz="1100" b="0" i="0" u="none" strike="noStrike" cap="none" dirty="0">
                <a:solidFill>
                  <a:srgbClr val="000000"/>
                </a:solidFill>
                <a:effectLst/>
                <a:latin typeface="Arial"/>
                <a:ea typeface="Arial"/>
                <a:cs typeface="Arial"/>
                <a:sym typeface="Arial"/>
              </a:rPr>
              <a:t> transcribe</a:t>
            </a:r>
            <a:r>
              <a:rPr lang="en-US" sz="1100" b="0" i="0" u="none" strike="noStrike" cap="none" baseline="0" dirty="0">
                <a:solidFill>
                  <a:srgbClr val="000000"/>
                </a:solidFill>
                <a:effectLst/>
                <a:latin typeface="Arial"/>
                <a:ea typeface="Arial"/>
                <a:cs typeface="Arial"/>
                <a:sym typeface="Arial"/>
              </a:rPr>
              <a:t> something and then another to review it. If it looks good, they mark it complete; if they find an error, they can correct it and submit it for another round of volunteer review. A </a:t>
            </a:r>
            <a:r>
              <a:rPr lang="en-US" baseline="0" dirty="0"/>
              <a:t>more complicated transcription could take many more passes back and forth through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cap="none" baseline="0"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baseline="0" dirty="0">
                <a:solidFill>
                  <a:srgbClr val="000000"/>
                </a:solidFill>
                <a:effectLst/>
                <a:latin typeface="Arial"/>
                <a:cs typeface="Arial"/>
                <a:sym typeface="Arial"/>
              </a:rPr>
              <a:t>Everyone is welcome to give it a try and do their best.  The safety net of review allows you to give it a go, make mistakes, and learn from them!</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6204804-E4B9-4212-84EC-C91A62C4BEC5}" type="slidenum">
              <a:rPr lang="en-US" smtClean="0"/>
              <a:t>5</a:t>
            </a:fld>
            <a:endParaRPr lang="en-US" dirty="0"/>
          </a:p>
        </p:txBody>
      </p:sp>
      <p:sp>
        <p:nvSpPr>
          <p:cNvPr id="5" name="Header Placeholder 4"/>
          <p:cNvSpPr>
            <a:spLocks noGrp="1"/>
          </p:cNvSpPr>
          <p:nvPr>
            <p:ph type="hdr" sz="quarter" idx="11"/>
          </p:nvPr>
        </p:nvSpPr>
        <p:spPr/>
        <p:txBody>
          <a:bodyPr/>
          <a:lstStyle/>
          <a:p>
            <a:pPr>
              <a:defRPr/>
            </a:pPr>
            <a:endParaRPr lang="en-US" altLang="en-US"/>
          </a:p>
        </p:txBody>
      </p:sp>
    </p:spTree>
    <p:extLst>
      <p:ext uri="{BB962C8B-B14F-4D97-AF65-F5344CB8AC3E}">
        <p14:creationId xmlns:p14="http://schemas.microsoft.com/office/powerpoint/2010/main" val="171448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3925"/>
          </a:xfrm>
        </p:spPr>
      </p:sp>
      <p:sp>
        <p:nvSpPr>
          <p:cNvPr id="3" name="Notes Placeholder 2"/>
          <p:cNvSpPr>
            <a:spLocks noGrp="1"/>
          </p:cNvSpPr>
          <p:nvPr>
            <p:ph type="body" idx="1"/>
          </p:nvPr>
        </p:nvSpPr>
        <p:spPr/>
        <p:txBody>
          <a:bodyPr/>
          <a:lstStyle/>
          <a:p>
            <a:pPr marL="139700" indent="0">
              <a:buNone/>
            </a:pPr>
            <a:r>
              <a:rPr lang="en-US" sz="1200" b="0" i="0" u="none" strike="noStrike" kern="1200" baseline="0" dirty="0">
                <a:solidFill>
                  <a:schemeClr val="tx1"/>
                </a:solidFill>
                <a:latin typeface="+mn-lt"/>
                <a:ea typeface="+mn-ea"/>
                <a:cs typeface="+mn-cs"/>
              </a:rPr>
              <a:t>After transcriptions are complete, the Library of Congress adds the text to the digital collections on loc.gov.  Once published there, they enhance search and discovery.</a:t>
            </a:r>
          </a:p>
          <a:p>
            <a:endParaRPr lang="en-US" sz="1200" b="0" i="0" u="none" strike="noStrike" kern="1200" baseline="0" dirty="0">
              <a:solidFill>
                <a:schemeClr val="tx1"/>
              </a:solidFill>
              <a:latin typeface="+mn-lt"/>
              <a:ea typeface="+mn-ea"/>
              <a:cs typeface="+mn-cs"/>
            </a:endParaRPr>
          </a:p>
          <a:p>
            <a:pPr marL="139700" indent="0">
              <a:buNone/>
            </a:pPr>
            <a:r>
              <a:rPr lang="en-US" sz="1200" b="0" i="0" u="none" strike="noStrike" kern="1200" baseline="0" dirty="0">
                <a:solidFill>
                  <a:schemeClr val="tx1"/>
                </a:solidFill>
                <a:latin typeface="+mn-lt"/>
                <a:ea typeface="+mn-ea"/>
                <a:cs typeface="+mn-cs"/>
              </a:rPr>
              <a:t>This is one example of a completed transcription – Rosa Parks’ pancake recipe. Now that it has a transcription, when you search “peanut butter” in loc.gov you will get to this item (it’s her secret ingredient). This is a fun example, but you can also imagine what that does for the names and places within her archives and the other collections transcribed. </a:t>
            </a:r>
          </a:p>
          <a:p>
            <a:pPr marL="139700" indent="0">
              <a:buNone/>
            </a:pPr>
            <a:endParaRPr lang="en-US" sz="1200" b="0" i="0" u="none" strike="noStrike" kern="1200" baseline="0" dirty="0">
              <a:solidFill>
                <a:schemeClr val="tx1"/>
              </a:solidFill>
              <a:latin typeface="+mn-lt"/>
              <a:ea typeface="+mn-ea"/>
              <a:cs typeface="+mn-cs"/>
            </a:endParaRPr>
          </a:p>
          <a:p>
            <a:pPr marL="139700" indent="0">
              <a:buNone/>
            </a:pPr>
            <a:r>
              <a:rPr lang="en-US" sz="1200" b="0" i="0" u="none" strike="noStrike" kern="1200" baseline="0" dirty="0">
                <a:solidFill>
                  <a:schemeClr val="tx1"/>
                </a:solidFill>
                <a:latin typeface="+mn-lt"/>
                <a:ea typeface="+mn-ea"/>
                <a:cs typeface="+mn-cs"/>
              </a:rPr>
              <a:t>You can also see here that volunteers are credited at the bottom of every transcription.</a:t>
            </a:r>
          </a:p>
        </p:txBody>
      </p:sp>
      <p:sp>
        <p:nvSpPr>
          <p:cNvPr id="4" name="Slide Number Placeholder 3"/>
          <p:cNvSpPr>
            <a:spLocks noGrp="1"/>
          </p:cNvSpPr>
          <p:nvPr>
            <p:ph type="sldNum" sz="quarter" idx="10"/>
          </p:nvPr>
        </p:nvSpPr>
        <p:spPr/>
        <p:txBody>
          <a:bodyPr/>
          <a:lstStyle/>
          <a:p>
            <a:fld id="{56204804-E4B9-4212-84EC-C91A62C4BEC5}" type="slidenum">
              <a:rPr lang="en-US" smtClean="0"/>
              <a:t>6</a:t>
            </a:fld>
            <a:endParaRPr lang="en-US" dirty="0"/>
          </a:p>
        </p:txBody>
      </p:sp>
      <p:sp>
        <p:nvSpPr>
          <p:cNvPr id="5" name="Header Placeholder 4"/>
          <p:cNvSpPr>
            <a:spLocks noGrp="1"/>
          </p:cNvSpPr>
          <p:nvPr>
            <p:ph type="hdr" sz="quarter" idx="11"/>
          </p:nvPr>
        </p:nvSpPr>
        <p:spPr/>
        <p:txBody>
          <a:bodyPr/>
          <a:lstStyle/>
          <a:p>
            <a:pPr>
              <a:defRPr/>
            </a:pPr>
            <a:endParaRPr lang="en-US" altLang="en-US"/>
          </a:p>
        </p:txBody>
      </p:sp>
    </p:spTree>
    <p:extLst>
      <p:ext uri="{BB962C8B-B14F-4D97-AF65-F5344CB8AC3E}">
        <p14:creationId xmlns:p14="http://schemas.microsoft.com/office/powerpoint/2010/main" val="308730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the Library of Congress</a:t>
            </a:r>
            <a:r>
              <a:rPr lang="en-US" sz="1200" kern="1200" baseline="0" dirty="0">
                <a:solidFill>
                  <a:schemeClr val="tx1"/>
                </a:solidFill>
                <a:effectLst/>
                <a:latin typeface="+mn-lt"/>
                <a:ea typeface="+mn-ea"/>
                <a:cs typeface="+mn-cs"/>
              </a:rPr>
              <a:t> also releases datasets of completed campaigns so researchers can work with the </a:t>
            </a:r>
            <a:r>
              <a:rPr lang="en-US" sz="1200" kern="1200" dirty="0">
                <a:solidFill>
                  <a:schemeClr val="tx1"/>
                </a:solidFill>
                <a:effectLst/>
                <a:latin typeface="+mn-lt"/>
                <a:ea typeface="+mn-ea"/>
                <a:cs typeface="+mn-cs"/>
              </a:rPr>
              <a:t>transcriptions in bulk</a:t>
            </a:r>
            <a:r>
              <a:rPr lang="en-US" sz="1200" kern="1200" baseline="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computational</a:t>
            </a:r>
            <a:r>
              <a:rPr lang="en-US" sz="1200" kern="1200" baseline="0" dirty="0">
                <a:solidFill>
                  <a:schemeClr val="tx1"/>
                </a:solidFill>
                <a:effectLst/>
                <a:latin typeface="+mn-lt"/>
                <a:ea typeface="+mn-ea"/>
                <a:cs typeface="+mn-cs"/>
              </a:rPr>
              <a:t> research, building a map of places or a diagram of people and relationships within the collection, for example.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DA8FAA-D4BA-7B47-84D4-B56CB8778FA7}" type="slidenum">
              <a:rPr lang="en-US" smtClean="0"/>
              <a:t>7</a:t>
            </a:fld>
            <a:endParaRPr lang="en-US"/>
          </a:p>
        </p:txBody>
      </p:sp>
    </p:spTree>
    <p:extLst>
      <p:ext uri="{BB962C8B-B14F-4D97-AF65-F5344CB8AC3E}">
        <p14:creationId xmlns:p14="http://schemas.microsoft.com/office/powerpoint/2010/main" val="247124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i="1" dirty="0"/>
              <a:t>This</a:t>
            </a:r>
            <a:r>
              <a:rPr lang="en-US" i="1" baseline="0" dirty="0"/>
              <a:t> is a good time to talk about the topic of your transcribe-a-thon if there is one.  Here is an example slide for Mary Church Terrell.  You can transition to your topic from the concept of searchable/accessible text by talking about what information might be surfaced through its transcription.</a:t>
            </a:r>
            <a:endParaRPr lang="en-US" i="1" dirty="0"/>
          </a:p>
        </p:txBody>
      </p:sp>
    </p:spTree>
    <p:extLst>
      <p:ext uri="{BB962C8B-B14F-4D97-AF65-F5344CB8AC3E}">
        <p14:creationId xmlns:p14="http://schemas.microsoft.com/office/powerpoint/2010/main" val="31007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lvl="0" indent="0">
              <a:buNone/>
            </a:pPr>
            <a:r>
              <a:rPr lang="en-US" i="1" dirty="0"/>
              <a:t>Demonstrate how to navigate and contribute to the site.  The image above</a:t>
            </a:r>
            <a:r>
              <a:rPr lang="en-US" i="1" baseline="0" dirty="0"/>
              <a:t> is hyperlinked.  Important functionality to show:</a:t>
            </a:r>
            <a:endParaRPr lang="en-US" i="1"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Where</a:t>
            </a:r>
            <a:r>
              <a:rPr lang="en-US" sz="1100" b="0" i="0" u="none" strike="noStrike" cap="none" baseline="0" dirty="0">
                <a:solidFill>
                  <a:srgbClr val="000000"/>
                </a:solidFill>
                <a:effectLst/>
                <a:latin typeface="Arial"/>
                <a:ea typeface="Arial"/>
                <a:cs typeface="Arial"/>
                <a:sym typeface="Arial"/>
              </a:rPr>
              <a:t> to register or log in</a:t>
            </a:r>
          </a:p>
          <a:p>
            <a:pPr lvl="0"/>
            <a:r>
              <a:rPr lang="en-US" dirty="0"/>
              <a:t>Finding something to work on:</a:t>
            </a:r>
          </a:p>
          <a:p>
            <a:pPr lvl="1"/>
            <a:r>
              <a:rPr lang="en-US" sz="1100" b="0" i="0" u="none" strike="noStrike" cap="none" dirty="0">
                <a:solidFill>
                  <a:srgbClr val="000000"/>
                </a:solidFill>
                <a:effectLst/>
                <a:latin typeface="Arial"/>
                <a:ea typeface="Arial"/>
                <a:cs typeface="Arial"/>
                <a:sym typeface="Arial"/>
              </a:rPr>
              <a:t>Jump into activity from the homepage</a:t>
            </a:r>
          </a:p>
          <a:p>
            <a:pPr lvl="1"/>
            <a:r>
              <a:rPr lang="en-US" sz="1100" b="0" i="0" u="none" strike="noStrike" cap="none" dirty="0">
                <a:solidFill>
                  <a:srgbClr val="000000"/>
                </a:solidFill>
                <a:effectLst/>
                <a:latin typeface="Arial"/>
                <a:ea typeface="Arial"/>
                <a:cs typeface="Arial"/>
                <a:sym typeface="Arial"/>
              </a:rPr>
              <a:t>Or</a:t>
            </a:r>
            <a:r>
              <a:rPr lang="en-US" sz="1100" b="0" i="0" u="none" strike="noStrike" cap="none" baseline="0" dirty="0">
                <a:solidFill>
                  <a:srgbClr val="000000"/>
                </a:solidFill>
                <a:effectLst/>
                <a:latin typeface="Arial"/>
                <a:ea typeface="Arial"/>
                <a:cs typeface="Arial"/>
                <a:sym typeface="Arial"/>
              </a:rPr>
              <a:t> choose something to work on by browsing active campaigns</a:t>
            </a:r>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Filter to find items</a:t>
            </a:r>
            <a:r>
              <a:rPr lang="en-US" sz="1100" b="0" i="0" u="none" strike="noStrike" cap="none" baseline="0" dirty="0">
                <a:solidFill>
                  <a:srgbClr val="000000"/>
                </a:solidFill>
                <a:effectLst/>
                <a:latin typeface="Arial"/>
                <a:ea typeface="Arial"/>
                <a:cs typeface="Arial"/>
                <a:sym typeface="Arial"/>
              </a:rPr>
              <a:t> not yet started, in progress, or in need of review</a:t>
            </a:r>
            <a:r>
              <a:rPr lang="en-US" sz="1100" b="0" i="0" u="none" strike="noStrike" cap="none" dirty="0">
                <a:solidFill>
                  <a:srgbClr val="000000"/>
                </a:solidFill>
                <a:effectLst/>
                <a:latin typeface="Arial"/>
                <a:ea typeface="Arial"/>
                <a:cs typeface="Arial"/>
                <a:sym typeface="Arial"/>
              </a:rPr>
              <a:t> </a:t>
            </a:r>
          </a:p>
          <a:p>
            <a:pPr lvl="0"/>
            <a:r>
              <a:rPr lang="en-US" sz="1100" b="0" i="0" u="none" strike="noStrike" cap="none" dirty="0">
                <a:solidFill>
                  <a:srgbClr val="000000"/>
                </a:solidFill>
                <a:effectLst/>
                <a:latin typeface="Arial"/>
                <a:ea typeface="Arial"/>
                <a:cs typeface="Arial"/>
                <a:sym typeface="Arial"/>
              </a:rPr>
              <a:t>Transcription interface</a:t>
            </a:r>
          </a:p>
          <a:p>
            <a:pPr lvl="1"/>
            <a:r>
              <a:rPr lang="en-US" sz="1100" b="0" i="0" u="none" strike="noStrike" cap="none" dirty="0">
                <a:solidFill>
                  <a:srgbClr val="000000"/>
                </a:solidFill>
                <a:effectLst/>
                <a:latin typeface="Arial"/>
                <a:ea typeface="Arial"/>
                <a:cs typeface="Arial"/>
                <a:sym typeface="Arial"/>
              </a:rPr>
              <a:t>Where to find quick tips</a:t>
            </a:r>
            <a:r>
              <a:rPr lang="en-US" sz="1100" b="0" i="0" u="none" strike="noStrike" cap="none" baseline="0" dirty="0">
                <a:solidFill>
                  <a:srgbClr val="000000"/>
                </a:solidFill>
                <a:effectLst/>
                <a:latin typeface="Arial"/>
                <a:ea typeface="Arial"/>
                <a:cs typeface="Arial"/>
                <a:sym typeface="Arial"/>
              </a:rPr>
              <a:t> or navigate to full instructions</a:t>
            </a:r>
          </a:p>
          <a:p>
            <a:pPr lvl="1"/>
            <a:r>
              <a:rPr lang="en-US" sz="1100" b="0" i="0" u="none" strike="noStrike" cap="none" baseline="0" dirty="0">
                <a:solidFill>
                  <a:srgbClr val="000000"/>
                </a:solidFill>
                <a:effectLst/>
                <a:latin typeface="Arial"/>
                <a:ea typeface="Arial"/>
                <a:cs typeface="Arial"/>
                <a:sym typeface="Arial"/>
              </a:rPr>
              <a:t>How to save and submit a transcription</a:t>
            </a:r>
          </a:p>
          <a:p>
            <a:pPr lvl="1"/>
            <a:r>
              <a:rPr lang="en-US" sz="1100" b="0" i="0" u="none" strike="noStrike" cap="none" baseline="0" dirty="0">
                <a:solidFill>
                  <a:srgbClr val="000000"/>
                </a:solidFill>
                <a:effectLst/>
                <a:latin typeface="Arial"/>
                <a:ea typeface="Arial"/>
                <a:cs typeface="Arial"/>
                <a:sym typeface="Arial"/>
              </a:rPr>
              <a:t>How to review an item – either by accepting as complete or making edits</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Show</a:t>
            </a:r>
            <a:r>
              <a:rPr lang="en-US" sz="1100" b="0" i="0" u="none" strike="noStrike" cap="none" baseline="0" dirty="0">
                <a:solidFill>
                  <a:srgbClr val="000000"/>
                </a:solidFill>
                <a:effectLst/>
                <a:latin typeface="Arial"/>
                <a:ea typeface="Arial"/>
                <a:cs typeface="Arial"/>
                <a:sym typeface="Arial"/>
              </a:rPr>
              <a:t> what data is captured on the p</a:t>
            </a:r>
            <a:r>
              <a:rPr lang="en-US" sz="1100" b="0" i="0" u="none" strike="noStrike" cap="none" dirty="0">
                <a:solidFill>
                  <a:srgbClr val="000000"/>
                </a:solidFill>
                <a:effectLst/>
                <a:latin typeface="Arial"/>
                <a:ea typeface="Arial"/>
                <a:cs typeface="Arial"/>
                <a:sym typeface="Arial"/>
              </a:rPr>
              <a:t>rofile page</a:t>
            </a:r>
          </a:p>
          <a:p>
            <a:pPr marL="139700" indent="0">
              <a:buNone/>
            </a:pPr>
            <a:endParaRPr lang="en-US" dirty="0"/>
          </a:p>
        </p:txBody>
      </p:sp>
    </p:spTree>
    <p:extLst>
      <p:ext uri="{BB962C8B-B14F-4D97-AF65-F5344CB8AC3E}">
        <p14:creationId xmlns:p14="http://schemas.microsoft.com/office/powerpoint/2010/main" val="290196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rgbClr val="F05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rgbClr val="F05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0" name="Google Shape;50;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cxnSp>
        <p:nvCxnSpPr>
          <p:cNvPr id="10" name="Google Shape;10;p2"/>
          <p:cNvCxnSpPr/>
          <p:nvPr/>
        </p:nvCxnSpPr>
        <p:spPr>
          <a:xfrm rot="10800000" flipH="1">
            <a:off x="0" y="2990950"/>
            <a:ext cx="7048500" cy="7200"/>
          </a:xfrm>
          <a:prstGeom prst="straightConnector1">
            <a:avLst/>
          </a:prstGeom>
          <a:noFill/>
          <a:ln w="38100" cap="flat" cmpd="sng">
            <a:solidFill>
              <a:srgbClr val="000000"/>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2353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1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71"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rowd.loc.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p:txBody>
          <a:bodyPr/>
          <a:lstStyle/>
          <a:p>
            <a:pPr marL="114300" indent="0">
              <a:buNone/>
            </a:pPr>
            <a:r>
              <a:rPr lang="en-US" sz="3200" dirty="0"/>
              <a:t>We’ll get started soon!</a:t>
            </a:r>
            <a:br>
              <a:rPr lang="en-US" sz="3200" dirty="0"/>
            </a:br>
            <a:br>
              <a:rPr lang="en-US" sz="3200" dirty="0"/>
            </a:br>
            <a:r>
              <a:rPr lang="en-US" sz="3200" dirty="0"/>
              <a:t>While you wait, pull up the site and try a transcription!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962" r="18398"/>
          <a:stretch/>
        </p:blipFill>
        <p:spPr>
          <a:xfrm>
            <a:off x="0" y="1558655"/>
            <a:ext cx="4568545" cy="2026189"/>
          </a:xfrm>
          <a:prstGeom prst="rect">
            <a:avLst/>
          </a:prstGeom>
        </p:spPr>
      </p:pic>
    </p:spTree>
    <p:extLst>
      <p:ext uri="{BB962C8B-B14F-4D97-AF65-F5344CB8AC3E}">
        <p14:creationId xmlns:p14="http://schemas.microsoft.com/office/powerpoint/2010/main" val="61945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2320" y="0"/>
            <a:ext cx="7447429" cy="5023413"/>
          </a:xfrm>
          <a:prstGeom prst="rect">
            <a:avLst/>
          </a:prstGeom>
        </p:spPr>
      </p:pic>
      <p:cxnSp>
        <p:nvCxnSpPr>
          <p:cNvPr id="7" name="Straight Arrow Connector 6"/>
          <p:cNvCxnSpPr/>
          <p:nvPr/>
        </p:nvCxnSpPr>
        <p:spPr>
          <a:xfrm flipV="1">
            <a:off x="6667018" y="806341"/>
            <a:ext cx="559871" cy="790966"/>
          </a:xfrm>
          <a:prstGeom prst="straightConnector1">
            <a:avLst/>
          </a:prstGeom>
          <a:ln w="104775">
            <a:solidFill>
              <a:srgbClr val="F05936"/>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38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1177728"/>
            <a:ext cx="3933825" cy="3486150"/>
          </a:xfrm>
          <a:prstGeom prst="rect">
            <a:avLst/>
          </a:prstGeom>
        </p:spPr>
      </p:pic>
      <p:pic>
        <p:nvPicPr>
          <p:cNvPr id="3074" name="Picture 2" descr="https://staff.loc.gov/wikis/download/attachments/37864566/image2019-2-19_12-37-9.png?version=1&amp;modificationDate=1550616016000&amp;api=v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703722" y="3317905"/>
            <a:ext cx="3637197" cy="6816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p:txBody>
          <a:bodyPr/>
          <a:lstStyle/>
          <a:p>
            <a:r>
              <a:rPr lang="en-US" dirty="0"/>
              <a:t>Transcription style guide</a:t>
            </a:r>
          </a:p>
        </p:txBody>
      </p:sp>
      <p:sp>
        <p:nvSpPr>
          <p:cNvPr id="9" name="Text Placeholder 8"/>
          <p:cNvSpPr>
            <a:spLocks noGrp="1"/>
          </p:cNvSpPr>
          <p:nvPr>
            <p:ph type="body" idx="1"/>
          </p:nvPr>
        </p:nvSpPr>
        <p:spPr>
          <a:xfrm>
            <a:off x="4703722" y="1291371"/>
            <a:ext cx="3982508" cy="2562998"/>
          </a:xfrm>
        </p:spPr>
        <p:txBody>
          <a:bodyPr/>
          <a:lstStyle/>
          <a:p>
            <a:pPr marL="114300" indent="0">
              <a:buNone/>
            </a:pPr>
            <a:r>
              <a:rPr lang="en-US" dirty="0">
                <a:solidFill>
                  <a:schemeClr val="tx1"/>
                </a:solidFill>
                <a:latin typeface="Times New Roman" panose="02020603050405020304" pitchFamily="18" charset="0"/>
                <a:cs typeface="Times New Roman" panose="02020603050405020304" pitchFamily="18" charset="0"/>
              </a:rPr>
              <a:t>For misspellings of names or other significant “keywords” – use tags to add the correct term to the item.</a:t>
            </a:r>
          </a:p>
          <a:p>
            <a:pPr marL="114300" indent="0">
              <a:buNone/>
            </a:pPr>
            <a:endParaRPr lang="en-US" dirty="0">
              <a:latin typeface="+mj-lt"/>
            </a:endParaRPr>
          </a:p>
        </p:txBody>
      </p:sp>
    </p:spTree>
    <p:extLst>
      <p:ext uri="{BB962C8B-B14F-4D97-AF65-F5344CB8AC3E}">
        <p14:creationId xmlns:p14="http://schemas.microsoft.com/office/powerpoint/2010/main" val="50812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72" y="1269053"/>
            <a:ext cx="3878335" cy="3146368"/>
          </a:xfrm>
          <a:prstGeom prst="rect">
            <a:avLst/>
          </a:prstGeom>
        </p:spPr>
      </p:pic>
      <p:pic>
        <p:nvPicPr>
          <p:cNvPr id="2050" name="Picture 2" descr="https://staff.loc.gov/wikis/download/thumbnails/37864566/image2019-2-19_12-42-28.png?version=1&amp;modificationDate=1550616016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86562"/>
            <a:ext cx="4112608" cy="7556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p:txBody>
          <a:bodyPr/>
          <a:lstStyle/>
          <a:p>
            <a:r>
              <a:rPr lang="en-US" dirty="0"/>
              <a:t>Transcription style guide</a:t>
            </a:r>
          </a:p>
        </p:txBody>
      </p:sp>
    </p:spTree>
    <p:extLst>
      <p:ext uri="{BB962C8B-B14F-4D97-AF65-F5344CB8AC3E}">
        <p14:creationId xmlns:p14="http://schemas.microsoft.com/office/powerpoint/2010/main" val="171704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57" y="854034"/>
            <a:ext cx="3781425" cy="4076700"/>
          </a:xfrm>
          <a:prstGeom prst="rect">
            <a:avLst/>
          </a:prstGeom>
        </p:spPr>
      </p:pic>
      <p:pic>
        <p:nvPicPr>
          <p:cNvPr id="1026" name="Picture 2" descr="https://staff.loc.gov/wikis/download/attachments/37864566/image2019-2-19_12-48-1.png?version=1&amp;modificationDate=1550616016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288" y="1426734"/>
            <a:ext cx="4694623" cy="1154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ff.loc.gov/wikis/download/attachments/37864566/image2019-2-19_12-50-52.png?version=1&amp;modificationDate=1550616016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185" y="3669176"/>
            <a:ext cx="3494313" cy="69654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p:txBody>
          <a:bodyPr/>
          <a:lstStyle/>
          <a:p>
            <a:r>
              <a:rPr lang="en-US" dirty="0"/>
              <a:t>Transcription style guide</a:t>
            </a:r>
          </a:p>
        </p:txBody>
      </p:sp>
    </p:spTree>
    <p:extLst>
      <p:ext uri="{BB962C8B-B14F-4D97-AF65-F5344CB8AC3E}">
        <p14:creationId xmlns:p14="http://schemas.microsoft.com/office/powerpoint/2010/main" val="233792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920"/>
          <a:stretch/>
        </p:blipFill>
        <p:spPr>
          <a:xfrm>
            <a:off x="705240" y="1017725"/>
            <a:ext cx="3851052" cy="3829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248" y="210477"/>
            <a:ext cx="2506566" cy="4636423"/>
          </a:xfrm>
          <a:prstGeom prst="rect">
            <a:avLst/>
          </a:prstGeom>
        </p:spPr>
      </p:pic>
      <p:sp>
        <p:nvSpPr>
          <p:cNvPr id="8" name="Title 3"/>
          <p:cNvSpPr>
            <a:spLocks noGrp="1"/>
          </p:cNvSpPr>
          <p:nvPr>
            <p:ph type="title"/>
          </p:nvPr>
        </p:nvSpPr>
        <p:spPr/>
        <p:txBody>
          <a:bodyPr/>
          <a:lstStyle/>
          <a:p>
            <a:r>
              <a:rPr lang="en-US" dirty="0"/>
              <a:t>Transcription style guide</a:t>
            </a:r>
          </a:p>
        </p:txBody>
      </p:sp>
      <p:sp>
        <p:nvSpPr>
          <p:cNvPr id="2" name="Right Brace 1"/>
          <p:cNvSpPr/>
          <p:nvPr/>
        </p:nvSpPr>
        <p:spPr>
          <a:xfrm>
            <a:off x="7546694" y="347240"/>
            <a:ext cx="1192192" cy="4340507"/>
          </a:xfrm>
          <a:prstGeom prst="rightBrace">
            <a:avLst/>
          </a:prstGeom>
          <a:ln w="57150">
            <a:solidFill>
              <a:srgbClr val="F059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528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2097"/>
          <a:stretch/>
        </p:blipFill>
        <p:spPr>
          <a:xfrm>
            <a:off x="783535" y="1592730"/>
            <a:ext cx="4702136" cy="1471651"/>
          </a:xfrm>
          <a:prstGeom prst="rect">
            <a:avLst/>
          </a:prstGeom>
        </p:spPr>
      </p:pic>
      <p:sp>
        <p:nvSpPr>
          <p:cNvPr id="4" name="Title 3"/>
          <p:cNvSpPr>
            <a:spLocks noGrp="1"/>
          </p:cNvSpPr>
          <p:nvPr>
            <p:ph type="title"/>
          </p:nvPr>
        </p:nvSpPr>
        <p:spPr/>
        <p:txBody>
          <a:bodyPr/>
          <a:lstStyle/>
          <a:p>
            <a:r>
              <a:rPr lang="en-US" dirty="0"/>
              <a:t>Transcription style guide</a:t>
            </a:r>
          </a:p>
        </p:txBody>
      </p:sp>
      <p:sp>
        <p:nvSpPr>
          <p:cNvPr id="6" name="TextBox 5"/>
          <p:cNvSpPr txBox="1"/>
          <p:nvPr/>
        </p:nvSpPr>
        <p:spPr>
          <a:xfrm>
            <a:off x="848845" y="3060962"/>
            <a:ext cx="2548062" cy="1323439"/>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Click “Nothing to transcribe” for blank pages and template printed pages</a:t>
            </a:r>
          </a:p>
        </p:txBody>
      </p:sp>
      <p:sp>
        <p:nvSpPr>
          <p:cNvPr id="8" name="Rectangle 7"/>
          <p:cNvSpPr/>
          <p:nvPr/>
        </p:nvSpPr>
        <p:spPr>
          <a:xfrm>
            <a:off x="3331597" y="1146417"/>
            <a:ext cx="2154074" cy="2447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25" t="2356" b="2285"/>
          <a:stretch/>
        </p:blipFill>
        <p:spPr>
          <a:xfrm>
            <a:off x="3773347" y="983849"/>
            <a:ext cx="4636826" cy="3727048"/>
          </a:xfrm>
          <a:prstGeom prst="rect">
            <a:avLst/>
          </a:prstGeom>
        </p:spPr>
      </p:pic>
    </p:spTree>
    <p:extLst>
      <p:ext uri="{BB962C8B-B14F-4D97-AF65-F5344CB8AC3E}">
        <p14:creationId xmlns:p14="http://schemas.microsoft.com/office/powerpoint/2010/main" val="96095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1597" y="1146417"/>
            <a:ext cx="2154074" cy="2447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Proxima Nova" panose="020B0604020202020204" charset="0"/>
              </a:rPr>
              <a:t>What about tags?</a:t>
            </a:r>
          </a:p>
        </p:txBody>
      </p:sp>
      <p:pic>
        <p:nvPicPr>
          <p:cNvPr id="4" name="Picture 3">
            <a:extLst>
              <a:ext uri="{FF2B5EF4-FFF2-40B4-BE49-F238E27FC236}">
                <a16:creationId xmlns:a16="http://schemas.microsoft.com/office/drawing/2014/main" id="{F0A827EC-D8DB-2DE0-6F0F-B7E99D679A34}"/>
              </a:ext>
            </a:extLst>
          </p:cNvPr>
          <p:cNvPicPr>
            <a:picLocks noChangeAspect="1"/>
          </p:cNvPicPr>
          <p:nvPr/>
        </p:nvPicPr>
        <p:blipFill>
          <a:blip r:embed="rId3"/>
          <a:stretch>
            <a:fillRect/>
          </a:stretch>
        </p:blipFill>
        <p:spPr>
          <a:xfrm>
            <a:off x="311700" y="1146417"/>
            <a:ext cx="8520600" cy="3697793"/>
          </a:xfrm>
          <a:prstGeom prst="rect">
            <a:avLst/>
          </a:prstGeom>
        </p:spPr>
      </p:pic>
    </p:spTree>
    <p:extLst>
      <p:ext uri="{BB962C8B-B14F-4D97-AF65-F5344CB8AC3E}">
        <p14:creationId xmlns:p14="http://schemas.microsoft.com/office/powerpoint/2010/main" val="172243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61249-32F1-A959-8598-A3965A97AC97}"/>
              </a:ext>
            </a:extLst>
          </p:cNvPr>
          <p:cNvPicPr>
            <a:picLocks noChangeAspect="1"/>
          </p:cNvPicPr>
          <p:nvPr/>
        </p:nvPicPr>
        <p:blipFill rotWithShape="1">
          <a:blip r:embed="rId3" cstate="email">
            <a:alphaModFix amt="59000"/>
            <a:extLst>
              <a:ext uri="{28A0092B-C50C-407E-A947-70E740481C1C}">
                <a14:useLocalDpi xmlns:a14="http://schemas.microsoft.com/office/drawing/2010/main"/>
              </a:ext>
            </a:extLst>
          </a:blip>
          <a:srcRect/>
          <a:stretch/>
        </p:blipFill>
        <p:spPr>
          <a:xfrm>
            <a:off x="-177800" y="-254000"/>
            <a:ext cx="9321800" cy="5397500"/>
          </a:xfrm>
          <a:prstGeom prst="rect">
            <a:avLst/>
          </a:prstGeom>
        </p:spPr>
      </p:pic>
      <p:sp>
        <p:nvSpPr>
          <p:cNvPr id="6" name="Title 5"/>
          <p:cNvSpPr>
            <a:spLocks noGrp="1"/>
          </p:cNvSpPr>
          <p:nvPr>
            <p:ph type="title"/>
          </p:nvPr>
        </p:nvSpPr>
        <p:spPr/>
        <p:txBody>
          <a:bodyPr/>
          <a:lstStyle/>
          <a:p>
            <a:r>
              <a:rPr lang="en-US" sz="9600" dirty="0">
                <a:latin typeface="Proxima Nova" panose="020B0604020202020204" charset="0"/>
              </a:rPr>
              <a:t>Let’s jump in!</a:t>
            </a:r>
          </a:p>
        </p:txBody>
      </p:sp>
      <p:sp>
        <p:nvSpPr>
          <p:cNvPr id="10" name="Text Placeholder 9"/>
          <p:cNvSpPr>
            <a:spLocks noGrp="1"/>
          </p:cNvSpPr>
          <p:nvPr>
            <p:ph type="body" idx="1"/>
          </p:nvPr>
        </p:nvSpPr>
        <p:spPr/>
        <p:txBody>
          <a:bodyPr/>
          <a:lstStyle/>
          <a:p>
            <a:pPr marL="114300" indent="0">
              <a:buNone/>
            </a:pPr>
            <a:r>
              <a:rPr lang="en-US" sz="5400" b="1" dirty="0"/>
              <a:t>https://crowd.loc.gov</a:t>
            </a:r>
          </a:p>
        </p:txBody>
      </p:sp>
    </p:spTree>
    <p:extLst>
      <p:ext uri="{BB962C8B-B14F-4D97-AF65-F5344CB8AC3E}">
        <p14:creationId xmlns:p14="http://schemas.microsoft.com/office/powerpoint/2010/main" val="269714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6263" y="223677"/>
            <a:ext cx="4045200" cy="2111516"/>
          </a:xfrm>
        </p:spPr>
        <p:txBody>
          <a:bodyPr/>
          <a:lstStyle/>
          <a:p>
            <a:r>
              <a:rPr lang="en-US" sz="5400" b="1" dirty="0">
                <a:solidFill>
                  <a:srgbClr val="F05936"/>
                </a:solidFill>
              </a:rPr>
              <a:t>Thank you for coming!</a:t>
            </a:r>
            <a:endParaRPr lang="en-US" sz="5400" b="1" i="1" dirty="0">
              <a:solidFill>
                <a:srgbClr val="F05936"/>
              </a:solidFill>
            </a:endParaRPr>
          </a:p>
        </p:txBody>
      </p:sp>
      <p:sp>
        <p:nvSpPr>
          <p:cNvPr id="6" name="Text Placeholder 5"/>
          <p:cNvSpPr>
            <a:spLocks noGrp="1"/>
          </p:cNvSpPr>
          <p:nvPr>
            <p:ph type="body" idx="2"/>
          </p:nvPr>
        </p:nvSpPr>
        <p:spPr>
          <a:xfrm>
            <a:off x="4890052" y="724200"/>
            <a:ext cx="3945836" cy="3695100"/>
          </a:xfrm>
        </p:spPr>
        <p:txBody>
          <a:bodyPr/>
          <a:lstStyle/>
          <a:p>
            <a:pPr marL="114300" indent="0">
              <a:buNone/>
            </a:pPr>
            <a:endParaRPr lang="en-US" sz="2000" dirty="0">
              <a:solidFill>
                <a:schemeClr val="bg1"/>
              </a:solidFill>
            </a:endParaRPr>
          </a:p>
          <a:p>
            <a:pPr marL="114300" indent="0">
              <a:buNone/>
            </a:pPr>
            <a:r>
              <a:rPr lang="en-US" sz="2000" b="1" dirty="0">
                <a:solidFill>
                  <a:schemeClr val="bg1"/>
                </a:solidFill>
              </a:rPr>
              <a:t>History Hub Discussion Forum:</a:t>
            </a:r>
          </a:p>
          <a:p>
            <a:pPr marL="114300" indent="0">
              <a:buNone/>
            </a:pPr>
            <a:r>
              <a:rPr lang="en-US" sz="2000" dirty="0">
                <a:solidFill>
                  <a:schemeClr val="bg1"/>
                </a:solidFill>
              </a:rPr>
              <a:t>historyhub.history.gov/</a:t>
            </a:r>
          </a:p>
          <a:p>
            <a:pPr marL="114300" indent="0">
              <a:buNone/>
            </a:pPr>
            <a:r>
              <a:rPr lang="en-US" sz="2000" dirty="0">
                <a:solidFill>
                  <a:schemeClr val="bg1"/>
                </a:solidFill>
              </a:rPr>
              <a:t>community/crowd-</a:t>
            </a:r>
            <a:r>
              <a:rPr lang="en-US" sz="2000" dirty="0" err="1">
                <a:solidFill>
                  <a:schemeClr val="bg1"/>
                </a:solidFill>
              </a:rPr>
              <a:t>loc</a:t>
            </a:r>
            <a:endParaRPr lang="en-US" sz="2000" dirty="0">
              <a:solidFill>
                <a:schemeClr val="bg1"/>
              </a:solidFill>
            </a:endParaRPr>
          </a:p>
          <a:p>
            <a:pPr marL="114300" indent="0">
              <a:buNone/>
            </a:pPr>
            <a:endParaRPr lang="en-US" sz="2000" b="1" dirty="0">
              <a:solidFill>
                <a:schemeClr val="bg1"/>
              </a:solidFill>
            </a:endParaRPr>
          </a:p>
          <a:p>
            <a:pPr marL="114300" indent="0">
              <a:buNone/>
            </a:pPr>
            <a:r>
              <a:rPr lang="en-US" sz="2000" b="1" dirty="0">
                <a:solidFill>
                  <a:schemeClr val="bg1"/>
                </a:solidFill>
              </a:rPr>
              <a:t>Email:</a:t>
            </a:r>
          </a:p>
          <a:p>
            <a:pPr marL="114300" indent="0">
              <a:buNone/>
            </a:pPr>
            <a:r>
              <a:rPr lang="en-US" sz="2000" dirty="0">
                <a:solidFill>
                  <a:schemeClr val="bg1"/>
                </a:solidFill>
              </a:rPr>
              <a:t>Crowd@ask.loc.gov</a:t>
            </a:r>
          </a:p>
          <a:p>
            <a:pPr marL="114300" indent="0">
              <a:buNone/>
            </a:pPr>
            <a:endParaRPr lang="en-US" sz="2000" dirty="0">
              <a:solidFill>
                <a:schemeClr val="bg1"/>
              </a:solidFill>
            </a:endParaRPr>
          </a:p>
          <a:p>
            <a:pPr marL="114300" indent="0">
              <a:buNone/>
            </a:pPr>
            <a:r>
              <a:rPr lang="en-US" sz="2000" b="1" dirty="0">
                <a:solidFill>
                  <a:schemeClr val="bg1"/>
                </a:solidFill>
              </a:rPr>
              <a:t>Twitter:</a:t>
            </a:r>
          </a:p>
          <a:p>
            <a:pPr marL="114300" indent="0">
              <a:buNone/>
            </a:pPr>
            <a:r>
              <a:rPr lang="en-US" sz="2000" dirty="0">
                <a:solidFill>
                  <a:schemeClr val="bg1"/>
                </a:solidFill>
              </a:rPr>
              <a:t>@</a:t>
            </a:r>
            <a:r>
              <a:rPr lang="en-US" sz="2000" dirty="0" err="1">
                <a:solidFill>
                  <a:schemeClr val="bg1"/>
                </a:solidFill>
              </a:rPr>
              <a:t>Crowd_LOC</a:t>
            </a:r>
            <a:endParaRPr lang="en-US" sz="2000" dirty="0">
              <a:solidFill>
                <a:schemeClr val="bg1"/>
              </a:solidFill>
            </a:endParaRPr>
          </a:p>
          <a:p>
            <a:pPr marL="114300" indent="0">
              <a:buNone/>
            </a:pPr>
            <a:endParaRPr lang="en-US" sz="2000" dirty="0">
              <a:solidFill>
                <a:schemeClr val="bg1"/>
              </a:solidFill>
            </a:endParaRPr>
          </a:p>
          <a:p>
            <a:pPr marL="114300" indent="0">
              <a:buNone/>
            </a:pPr>
            <a:r>
              <a:rPr lang="en-US" sz="2000" b="1" dirty="0">
                <a:solidFill>
                  <a:schemeClr val="bg1"/>
                </a:solidFill>
              </a:rPr>
              <a:t>Newsletter: </a:t>
            </a:r>
            <a:r>
              <a:rPr lang="en-US" sz="2000" dirty="0">
                <a:solidFill>
                  <a:schemeClr val="bg1"/>
                </a:solidFill>
              </a:rPr>
              <a:t>sign up at bottom of any </a:t>
            </a:r>
            <a:r>
              <a:rPr lang="en-US" sz="2000" i="1" dirty="0">
                <a:solidFill>
                  <a:schemeClr val="bg1"/>
                </a:solidFill>
              </a:rPr>
              <a:t>By the People </a:t>
            </a:r>
            <a:r>
              <a:rPr lang="en-US" sz="2000" dirty="0">
                <a:solidFill>
                  <a:schemeClr val="bg1"/>
                </a:solidFill>
              </a:rPr>
              <a:t>page</a:t>
            </a:r>
          </a:p>
          <a:p>
            <a:pPr marL="114300" indent="0">
              <a:buNone/>
            </a:pPr>
            <a:endParaRPr lang="en-US" dirty="0"/>
          </a:p>
        </p:txBody>
      </p:sp>
      <p:sp>
        <p:nvSpPr>
          <p:cNvPr id="8" name="Title 3"/>
          <p:cNvSpPr txBox="1">
            <a:spLocks/>
          </p:cNvSpPr>
          <p:nvPr/>
        </p:nvSpPr>
        <p:spPr>
          <a:xfrm>
            <a:off x="256263" y="2385416"/>
            <a:ext cx="4045200" cy="2042843"/>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1pPr>
            <a:lvl2pPr marR="0" lvl="1"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2pPr>
            <a:lvl3pPr marR="0" lvl="2"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3pPr>
            <a:lvl4pPr marR="0" lvl="3"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4pPr>
            <a:lvl5pPr marR="0" lvl="4"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5pPr>
            <a:lvl6pPr marR="0" lvl="5"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6pPr>
            <a:lvl7pPr marR="0" lvl="6"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7pPr>
            <a:lvl8pPr marR="0" lvl="7"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8pPr>
            <a:lvl9pPr marR="0" lvl="8" algn="ctr" rtl="0">
              <a:lnSpc>
                <a:spcPct val="100000"/>
              </a:lnSpc>
              <a:spcBef>
                <a:spcPts val="0"/>
              </a:spcBef>
              <a:spcAft>
                <a:spcPts val="0"/>
              </a:spcAft>
              <a:buClr>
                <a:schemeClr val="dk1"/>
              </a:buClr>
              <a:buSzPts val="4200"/>
              <a:buFont typeface="Proxima Nova"/>
              <a:buNone/>
              <a:defRPr sz="4200" b="0" i="0" u="none" strike="noStrike" cap="none">
                <a:solidFill>
                  <a:schemeClr val="dk1"/>
                </a:solidFill>
                <a:latin typeface="Proxima Nova"/>
                <a:ea typeface="Proxima Nova"/>
                <a:cs typeface="Proxima Nova"/>
                <a:sym typeface="Proxima Nova"/>
              </a:defRPr>
            </a:lvl9pPr>
          </a:lstStyle>
          <a:p>
            <a:r>
              <a:rPr lang="en-US" sz="3600" dirty="0"/>
              <a:t>Stay connected and involved with </a:t>
            </a:r>
            <a:br>
              <a:rPr lang="en-US" sz="3600" dirty="0"/>
            </a:br>
            <a:r>
              <a:rPr lang="en-US" sz="3600" b="1" i="1" dirty="0"/>
              <a:t>By the People</a:t>
            </a:r>
            <a:r>
              <a:rPr lang="en-US" sz="3600" dirty="0"/>
              <a:t>:</a:t>
            </a:r>
          </a:p>
        </p:txBody>
      </p:sp>
    </p:spTree>
    <p:extLst>
      <p:ext uri="{BB962C8B-B14F-4D97-AF65-F5344CB8AC3E}">
        <p14:creationId xmlns:p14="http://schemas.microsoft.com/office/powerpoint/2010/main" val="271498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8" name="Title 7">
            <a:extLst>
              <a:ext uri="{FF2B5EF4-FFF2-40B4-BE49-F238E27FC236}">
                <a16:creationId xmlns:a16="http://schemas.microsoft.com/office/drawing/2014/main" id="{3BA7FE90-68F7-4253-D0A9-361BAE603D49}"/>
              </a:ext>
            </a:extLst>
          </p:cNvPr>
          <p:cNvSpPr>
            <a:spLocks noGrp="1"/>
          </p:cNvSpPr>
          <p:nvPr>
            <p:ph type="title"/>
          </p:nvPr>
        </p:nvSpPr>
        <p:spPr/>
        <p:txBody>
          <a:bodyPr/>
          <a:lstStyle/>
          <a:p>
            <a:endParaRPr lang="en-US"/>
          </a:p>
        </p:txBody>
      </p:sp>
      <p:sp>
        <p:nvSpPr>
          <p:cNvPr id="104" name="Google Shape;104;p25"/>
          <p:cNvSpPr txBox="1">
            <a:spLocks noGrp="1"/>
          </p:cNvSpPr>
          <p:nvPr>
            <p:ph type="body" idx="1"/>
          </p:nvPr>
        </p:nvSpPr>
        <p:spPr>
          <a:xfrm>
            <a:off x="311700" y="4282524"/>
            <a:ext cx="8520600" cy="64479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000" dirty="0">
                <a:solidFill>
                  <a:srgbClr val="000000"/>
                </a:solidFill>
                <a:latin typeface="Proxima Nova" panose="020B0604020202020204" charset="0"/>
                <a:ea typeface="Arial"/>
                <a:cs typeface="Arial"/>
                <a:sym typeface="Arial"/>
              </a:rPr>
              <a:t>Welcome to the Transcribe-a-thon!</a:t>
            </a:r>
            <a:endParaRPr lang="en-US" sz="3000" dirty="0">
              <a:solidFill>
                <a:schemeClr val="accent2"/>
              </a:solidFill>
              <a:latin typeface="Proxima Nova" panose="020B0604020202020204" charset="0"/>
              <a:ea typeface="Arial"/>
              <a:cs typeface="Arial"/>
              <a:sym typeface="Arial"/>
            </a:endParaRPr>
          </a:p>
          <a:p>
            <a:pPr marL="0" lvl="0" indent="0" algn="l" rtl="0">
              <a:spcBef>
                <a:spcPts val="0"/>
              </a:spcBef>
              <a:spcAft>
                <a:spcPts val="0"/>
              </a:spcAft>
              <a:buNone/>
            </a:pPr>
            <a:endParaRPr dirty="0">
              <a:solidFill>
                <a:srgbClr val="000000"/>
              </a:solidFill>
              <a:latin typeface="Proxima Nova" panose="020B0604020202020204" charset="0"/>
              <a:ea typeface="Arial"/>
              <a:cs typeface="Arial"/>
              <a:sym typeface="Arial"/>
            </a:endParaRPr>
          </a:p>
          <a:p>
            <a:pPr marL="0" lvl="0" indent="0" algn="l" rtl="0">
              <a:spcBef>
                <a:spcPts val="0"/>
              </a:spcBef>
              <a:spcAft>
                <a:spcPts val="0"/>
              </a:spcAft>
              <a:buNone/>
            </a:pPr>
            <a:endParaRPr sz="3000" dirty="0">
              <a:solidFill>
                <a:srgbClr val="000000"/>
              </a:solidFill>
              <a:latin typeface="Proxima Nova" panose="020B0604020202020204" charset="0"/>
              <a:ea typeface="Arial"/>
              <a:cs typeface="Arial"/>
              <a:sym typeface="Arial"/>
            </a:endParaRPr>
          </a:p>
        </p:txBody>
      </p:sp>
      <p:pic>
        <p:nvPicPr>
          <p:cNvPr id="5" name="Picture 4">
            <a:extLst>
              <a:ext uri="{FF2B5EF4-FFF2-40B4-BE49-F238E27FC236}">
                <a16:creationId xmlns:a16="http://schemas.microsoft.com/office/drawing/2014/main" id="{89579C6E-6156-C8F0-F84D-BA707A3D8C00}"/>
              </a:ext>
            </a:extLst>
          </p:cNvPr>
          <p:cNvPicPr>
            <a:picLocks noChangeAspect="1"/>
          </p:cNvPicPr>
          <p:nvPr/>
        </p:nvPicPr>
        <p:blipFill>
          <a:blip r:embed="rId3"/>
          <a:stretch>
            <a:fillRect/>
          </a:stretch>
        </p:blipFill>
        <p:spPr>
          <a:xfrm>
            <a:off x="724419" y="216184"/>
            <a:ext cx="7695162" cy="4066340"/>
          </a:xfrm>
          <a:prstGeom prst="rect">
            <a:avLst/>
          </a:prstGeom>
        </p:spPr>
      </p:pic>
    </p:spTree>
    <p:extLst>
      <p:ext uri="{BB962C8B-B14F-4D97-AF65-F5344CB8AC3E}">
        <p14:creationId xmlns:p14="http://schemas.microsoft.com/office/powerpoint/2010/main" val="183546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a:xfrm>
            <a:off x="4939500" y="724200"/>
            <a:ext cx="3637970" cy="3695100"/>
          </a:xfrm>
        </p:spPr>
        <p:txBody>
          <a:bodyPr/>
          <a:lstStyle/>
          <a:p>
            <a:pPr>
              <a:spcAft>
                <a:spcPts val="600"/>
              </a:spcAft>
            </a:pPr>
            <a:r>
              <a:rPr lang="en-US" dirty="0"/>
              <a:t>What is </a:t>
            </a:r>
            <a:r>
              <a:rPr lang="en-US" i="1" dirty="0"/>
              <a:t>By the People?</a:t>
            </a:r>
          </a:p>
          <a:p>
            <a:pPr>
              <a:spcAft>
                <a:spcPts val="600"/>
              </a:spcAft>
            </a:pPr>
            <a:r>
              <a:rPr lang="en-US" dirty="0"/>
              <a:t>How to contribute</a:t>
            </a:r>
          </a:p>
          <a:p>
            <a:pPr>
              <a:spcAft>
                <a:spcPts val="600"/>
              </a:spcAft>
            </a:pPr>
            <a:r>
              <a:rPr lang="en-US" dirty="0"/>
              <a:t>Let’s try it!</a:t>
            </a:r>
          </a:p>
        </p:txBody>
      </p:sp>
    </p:spTree>
    <p:extLst>
      <p:ext uri="{BB962C8B-B14F-4D97-AF65-F5344CB8AC3E}">
        <p14:creationId xmlns:p14="http://schemas.microsoft.com/office/powerpoint/2010/main" val="397205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tx1"/>
                </a:solidFill>
                <a:latin typeface="Arial"/>
                <a:ea typeface="Arial"/>
                <a:cs typeface="Arial"/>
                <a:sym typeface="Arial"/>
              </a:rPr>
              <a:t>What is </a:t>
            </a:r>
            <a:r>
              <a:rPr lang="en" sz="3600" i="1" dirty="0">
                <a:solidFill>
                  <a:schemeClr val="tx1"/>
                </a:solidFill>
                <a:latin typeface="Arial"/>
                <a:ea typeface="Arial"/>
                <a:cs typeface="Arial"/>
                <a:sym typeface="Arial"/>
              </a:rPr>
              <a:t>By the People</a:t>
            </a:r>
            <a:r>
              <a:rPr lang="en" sz="3600" dirty="0">
                <a:solidFill>
                  <a:schemeClr val="tx1"/>
                </a:solidFill>
                <a:latin typeface="Arial"/>
                <a:ea typeface="Arial"/>
                <a:cs typeface="Arial"/>
                <a:sym typeface="Arial"/>
              </a:rPr>
              <a:t>?</a:t>
            </a:r>
            <a:endParaRPr sz="3600" dirty="0">
              <a:solidFill>
                <a:schemeClr val="tx1"/>
              </a:solidFill>
              <a:latin typeface="Arial"/>
              <a:ea typeface="Arial"/>
              <a:cs typeface="Arial"/>
              <a:sym typeface="Arial"/>
            </a:endParaRPr>
          </a:p>
        </p:txBody>
      </p:sp>
      <p:sp>
        <p:nvSpPr>
          <p:cNvPr id="149" name="Google Shape;149;p29"/>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spcAft>
                <a:spcPts val="1200"/>
              </a:spcAft>
              <a:buNone/>
            </a:pPr>
            <a:r>
              <a:rPr lang="en-US" sz="2000" dirty="0">
                <a:solidFill>
                  <a:srgbClr val="000000"/>
                </a:solidFill>
                <a:latin typeface="Arial"/>
                <a:ea typeface="Arial"/>
                <a:cs typeface="Arial"/>
                <a:sym typeface="Arial"/>
              </a:rPr>
              <a:t>A website that invites you to contribute to public knowledge by </a:t>
            </a:r>
            <a:r>
              <a:rPr lang="en-US" sz="2000" b="1" dirty="0">
                <a:solidFill>
                  <a:srgbClr val="000000"/>
                </a:solidFill>
                <a:latin typeface="Arial"/>
                <a:ea typeface="Arial"/>
                <a:cs typeface="Arial"/>
                <a:sym typeface="Arial"/>
              </a:rPr>
              <a:t>transcribing Library of Congress digital collections.</a:t>
            </a:r>
          </a:p>
          <a:p>
            <a:pPr marL="0" indent="0">
              <a:spcAft>
                <a:spcPts val="600"/>
              </a:spcAft>
              <a:buNone/>
            </a:pPr>
            <a:r>
              <a:rPr lang="en-US" sz="2000" i="1" dirty="0">
                <a:solidFill>
                  <a:srgbClr val="000000"/>
                </a:solidFill>
                <a:latin typeface="Arial"/>
                <a:cs typeface="Arial"/>
                <a:sym typeface="Arial"/>
              </a:rPr>
              <a:t>Why join in?</a:t>
            </a:r>
          </a:p>
          <a:p>
            <a:pPr marL="285750" indent="-285750">
              <a:spcAft>
                <a:spcPts val="600"/>
              </a:spcAft>
              <a:buFont typeface="Arial" panose="020B0604020202020204" pitchFamily="34" charset="0"/>
              <a:buChar char="•"/>
            </a:pPr>
            <a:r>
              <a:rPr lang="en-US" sz="2000" b="1" dirty="0">
                <a:solidFill>
                  <a:schemeClr val="tx1"/>
                </a:solidFill>
                <a:latin typeface="+mj-lt"/>
              </a:rPr>
              <a:t>Discovery</a:t>
            </a:r>
            <a:r>
              <a:rPr lang="en-US" sz="2000" dirty="0">
                <a:solidFill>
                  <a:schemeClr val="tx1"/>
                </a:solidFill>
                <a:latin typeface="+mj-lt"/>
              </a:rPr>
              <a:t> </a:t>
            </a:r>
            <a:r>
              <a:rPr lang="en-US" sz="2000" dirty="0">
                <a:solidFill>
                  <a:schemeClr val="tx1"/>
                </a:solidFill>
              </a:rPr>
              <a:t>–</a:t>
            </a:r>
            <a:r>
              <a:rPr lang="en-US" sz="2000" dirty="0">
                <a:solidFill>
                  <a:schemeClr val="tx1"/>
                </a:solidFill>
                <a:latin typeface="+mj-lt"/>
              </a:rPr>
              <a:t> Enable page-level keyword search</a:t>
            </a:r>
          </a:p>
          <a:p>
            <a:pPr marL="285750" indent="-285750">
              <a:spcAft>
                <a:spcPts val="600"/>
              </a:spcAft>
              <a:buFont typeface="Arial" panose="020B0604020202020204" pitchFamily="34" charset="0"/>
              <a:buChar char="•"/>
            </a:pPr>
            <a:r>
              <a:rPr lang="en-US" sz="2000" b="1" dirty="0">
                <a:solidFill>
                  <a:schemeClr val="tx1"/>
                </a:solidFill>
                <a:latin typeface="+mj-lt"/>
              </a:rPr>
              <a:t>Accessibility</a:t>
            </a:r>
            <a:r>
              <a:rPr lang="en-US" sz="2000" dirty="0">
                <a:solidFill>
                  <a:schemeClr val="tx1"/>
                </a:solidFill>
                <a:latin typeface="+mj-lt"/>
              </a:rPr>
              <a:t> – Make pages easier to read for all people</a:t>
            </a:r>
          </a:p>
          <a:p>
            <a:pPr marL="285750" indent="-285750">
              <a:spcAft>
                <a:spcPts val="600"/>
              </a:spcAft>
              <a:buFont typeface="Arial" panose="020B0604020202020204" pitchFamily="34" charset="0"/>
              <a:buChar char="•"/>
            </a:pPr>
            <a:r>
              <a:rPr lang="en-US" sz="2000" b="1" dirty="0" err="1">
                <a:solidFill>
                  <a:schemeClr val="tx1"/>
                </a:solidFill>
                <a:latin typeface="+mj-lt"/>
              </a:rPr>
              <a:t>Datafication</a:t>
            </a:r>
            <a:r>
              <a:rPr lang="en-US" sz="2000" dirty="0">
                <a:solidFill>
                  <a:schemeClr val="tx1"/>
                </a:solidFill>
                <a:latin typeface="+mj-lt"/>
              </a:rPr>
              <a:t> </a:t>
            </a:r>
            <a:r>
              <a:rPr lang="en-US" sz="2000" dirty="0">
                <a:solidFill>
                  <a:schemeClr val="tx1"/>
                </a:solidFill>
              </a:rPr>
              <a:t>–</a:t>
            </a:r>
            <a:r>
              <a:rPr lang="en-US" sz="2000" dirty="0">
                <a:solidFill>
                  <a:schemeClr val="tx1"/>
                </a:solidFill>
                <a:latin typeface="+mj-lt"/>
              </a:rPr>
              <a:t> Open text to computational research and analysis</a:t>
            </a:r>
          </a:p>
          <a:p>
            <a:pPr marL="285750" indent="-285750">
              <a:spcAft>
                <a:spcPts val="600"/>
              </a:spcAft>
              <a:buFont typeface="Arial" panose="020B0604020202020204" pitchFamily="34" charset="0"/>
              <a:buChar char="•"/>
            </a:pPr>
            <a:r>
              <a:rPr lang="en-US" sz="2000" b="1" dirty="0">
                <a:solidFill>
                  <a:schemeClr val="tx1"/>
                </a:solidFill>
                <a:latin typeface="+mj-lt"/>
              </a:rPr>
              <a:t>Personal development </a:t>
            </a:r>
            <a:r>
              <a:rPr lang="en-US" sz="2000" dirty="0">
                <a:solidFill>
                  <a:schemeClr val="tx1"/>
                </a:solidFill>
                <a:latin typeface="+mj-lt"/>
              </a:rPr>
              <a:t>– Learn &amp; connect to history</a:t>
            </a:r>
          </a:p>
          <a:p>
            <a:pPr marL="285750" indent="-285750">
              <a:spcAft>
                <a:spcPts val="600"/>
              </a:spcAft>
              <a:buFont typeface="Arial" panose="020B0604020202020204" pitchFamily="34" charset="0"/>
              <a:buChar char="•"/>
            </a:pPr>
            <a:r>
              <a:rPr lang="en-US" sz="2000" b="1" dirty="0">
                <a:solidFill>
                  <a:schemeClr val="tx1"/>
                </a:solidFill>
                <a:latin typeface="+mj-lt"/>
              </a:rPr>
              <a:t>Service</a:t>
            </a:r>
            <a:r>
              <a:rPr lang="en-US" sz="2000" dirty="0">
                <a:solidFill>
                  <a:schemeClr val="tx1"/>
                </a:solidFill>
                <a:latin typeface="+mj-lt"/>
              </a:rPr>
              <a:t> – Help the Library of Congress achieve these goals!</a:t>
            </a:r>
            <a:endParaRPr lang="en-US" dirty="0">
              <a:solidFill>
                <a:srgbClr val="F0562F"/>
              </a:solidFill>
              <a:latin typeface="+mj-lt"/>
            </a:endParaRPr>
          </a:p>
        </p:txBody>
      </p:sp>
    </p:spTree>
    <p:extLst>
      <p:ext uri="{BB962C8B-B14F-4D97-AF65-F5344CB8AC3E}">
        <p14:creationId xmlns:p14="http://schemas.microsoft.com/office/powerpoint/2010/main" val="26629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979ED3-1F06-4C49-A0B1-6B554E6A3F68}"/>
              </a:ext>
            </a:extLst>
          </p:cNvPr>
          <p:cNvSpPr txBox="1"/>
          <p:nvPr/>
        </p:nvSpPr>
        <p:spPr>
          <a:xfrm>
            <a:off x="263821" y="271024"/>
            <a:ext cx="8626179" cy="450893"/>
          </a:xfrm>
          <a:prstGeom prst="rect">
            <a:avLst/>
          </a:prstGeom>
          <a:noFill/>
        </p:spPr>
        <p:txBody>
          <a:bodyPr wrap="square" rtlCol="0">
            <a:spAutoFit/>
          </a:bodyPr>
          <a:lstStyle/>
          <a:p>
            <a:pPr algn="ctr">
              <a:lnSpc>
                <a:spcPts val="3000"/>
              </a:lnSpc>
            </a:pPr>
            <a:r>
              <a:rPr lang="en-US" sz="2400" dirty="0">
                <a:solidFill>
                  <a:schemeClr val="tx1"/>
                </a:solidFill>
              </a:rPr>
              <a:t>Volunteers transcribe and review</a:t>
            </a:r>
            <a:endParaRPr lang="en-US" sz="2400" dirty="0">
              <a:solidFill>
                <a:schemeClr val="tx1"/>
              </a:solidFill>
              <a:latin typeface="Arial"/>
              <a:cs typeface="Aria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240" y="873919"/>
            <a:ext cx="8007339" cy="401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62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979ED3-1F06-4C49-A0B1-6B554E6A3F68}"/>
              </a:ext>
            </a:extLst>
          </p:cNvPr>
          <p:cNvSpPr txBox="1"/>
          <p:nvPr/>
        </p:nvSpPr>
        <p:spPr>
          <a:xfrm>
            <a:off x="250943" y="328979"/>
            <a:ext cx="8645407" cy="450893"/>
          </a:xfrm>
          <a:prstGeom prst="rect">
            <a:avLst/>
          </a:prstGeom>
          <a:noFill/>
        </p:spPr>
        <p:txBody>
          <a:bodyPr wrap="square" rtlCol="0">
            <a:spAutoFit/>
          </a:bodyPr>
          <a:lstStyle/>
          <a:p>
            <a:pPr algn="ctr">
              <a:lnSpc>
                <a:spcPts val="3000"/>
              </a:lnSpc>
            </a:pPr>
            <a:r>
              <a:rPr lang="en-US" sz="2400" dirty="0">
                <a:solidFill>
                  <a:schemeClr val="tx1"/>
                </a:solidFill>
                <a:latin typeface="Arial"/>
                <a:cs typeface="Arial"/>
              </a:rPr>
              <a:t>Completed transcriptions are published on loc.gov</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3395" y="952500"/>
            <a:ext cx="6540501" cy="3956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621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959" y="1145330"/>
            <a:ext cx="5071339" cy="352157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3034" y="298543"/>
            <a:ext cx="4374596" cy="4079443"/>
          </a:xfrm>
          <a:prstGeom prst="rect">
            <a:avLst/>
          </a:prstGeom>
          <a:ln>
            <a:noFill/>
          </a:ln>
          <a:effectLst>
            <a:outerShdw blurRad="292100" dist="139700" dir="2700000" algn="tl" rotWithShape="0">
              <a:srgbClr val="333333">
                <a:alpha val="65000"/>
              </a:srgbClr>
            </a:outerShdw>
          </a:effectLst>
        </p:spPr>
      </p:pic>
      <p:sp>
        <p:nvSpPr>
          <p:cNvPr id="4" name="Title 1"/>
          <p:cNvSpPr txBox="1"/>
          <p:nvPr/>
        </p:nvSpPr>
        <p:spPr>
          <a:xfrm>
            <a:off x="324308" y="329552"/>
            <a:ext cx="6282553"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400" dirty="0"/>
              <a:t>And packaged as datasets</a:t>
            </a:r>
          </a:p>
        </p:txBody>
      </p:sp>
    </p:spTree>
    <p:extLst>
      <p:ext uri="{BB962C8B-B14F-4D97-AF65-F5344CB8AC3E}">
        <p14:creationId xmlns:p14="http://schemas.microsoft.com/office/powerpoint/2010/main" val="361484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roxima Nova" panose="020B0604020202020204" charset="0"/>
              </a:rPr>
              <a:t>Today’s activity</a:t>
            </a:r>
          </a:p>
        </p:txBody>
      </p:sp>
      <p:sp>
        <p:nvSpPr>
          <p:cNvPr id="3" name="Text Placeholder 2"/>
          <p:cNvSpPr>
            <a:spLocks noGrp="1"/>
          </p:cNvSpPr>
          <p:nvPr>
            <p:ph type="body" idx="1"/>
          </p:nvPr>
        </p:nvSpPr>
        <p:spPr/>
        <p:txBody>
          <a:bodyPr/>
          <a:lstStyle/>
          <a:p>
            <a:pPr>
              <a:spcAft>
                <a:spcPts val="600"/>
              </a:spcAft>
            </a:pPr>
            <a:r>
              <a:rPr lang="en-US" sz="1600" i="1" dirty="0">
                <a:latin typeface="+mj-lt"/>
              </a:rPr>
              <a:t>Tell participants what you’ll be working on and why</a:t>
            </a:r>
          </a:p>
          <a:p>
            <a:pPr>
              <a:spcAft>
                <a:spcPts val="600"/>
              </a:spcAft>
            </a:pPr>
            <a:r>
              <a:rPr lang="en-US" sz="1600" i="1" dirty="0">
                <a:latin typeface="+mj-lt"/>
              </a:rPr>
              <a:t>Add an image from the collection!</a:t>
            </a:r>
          </a:p>
        </p:txBody>
      </p:sp>
    </p:spTree>
    <p:extLst>
      <p:ext uri="{BB962C8B-B14F-4D97-AF65-F5344CB8AC3E}">
        <p14:creationId xmlns:p14="http://schemas.microsoft.com/office/powerpoint/2010/main" val="275081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7860"/>
            <a:ext cx="9144000" cy="3657600"/>
          </a:xfrm>
          <a:prstGeom prst="rect">
            <a:avLst/>
          </a:prstGeom>
        </p:spPr>
      </p:pic>
      <p:sp>
        <p:nvSpPr>
          <p:cNvPr id="4" name="TextBox 3">
            <a:extLst>
              <a:ext uri="{FF2B5EF4-FFF2-40B4-BE49-F238E27FC236}">
                <a16:creationId xmlns:a16="http://schemas.microsoft.com/office/drawing/2014/main" id="{CE979ED3-1F06-4C49-A0B1-6B554E6A3F68}"/>
              </a:ext>
            </a:extLst>
          </p:cNvPr>
          <p:cNvSpPr txBox="1"/>
          <p:nvPr/>
        </p:nvSpPr>
        <p:spPr>
          <a:xfrm>
            <a:off x="258910" y="514093"/>
            <a:ext cx="8626179" cy="485967"/>
          </a:xfrm>
          <a:prstGeom prst="rect">
            <a:avLst/>
          </a:prstGeom>
          <a:noFill/>
        </p:spPr>
        <p:txBody>
          <a:bodyPr wrap="square" rtlCol="0">
            <a:spAutoFit/>
          </a:bodyPr>
          <a:lstStyle/>
          <a:p>
            <a:pPr algn="ctr">
              <a:lnSpc>
                <a:spcPts val="3000"/>
              </a:lnSpc>
            </a:pPr>
            <a:r>
              <a:rPr lang="en-US" sz="3600" b="1" dirty="0">
                <a:solidFill>
                  <a:srgbClr val="F05129"/>
                </a:solidFill>
              </a:rPr>
              <a:t>Let’s try it!</a:t>
            </a:r>
          </a:p>
        </p:txBody>
      </p:sp>
    </p:spTree>
    <p:extLst>
      <p:ext uri="{BB962C8B-B14F-4D97-AF65-F5344CB8AC3E}">
        <p14:creationId xmlns:p14="http://schemas.microsoft.com/office/powerpoint/2010/main" val="1498061481"/>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2200</TotalTime>
  <Words>1350</Words>
  <Application>Microsoft Office PowerPoint</Application>
  <PresentationFormat>On-screen Show (16:9)</PresentationFormat>
  <Paragraphs>99</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Proxima Nova</vt:lpstr>
      <vt:lpstr>Times New Roman</vt:lpstr>
      <vt:lpstr>Arial</vt:lpstr>
      <vt:lpstr>Spearmint</vt:lpstr>
      <vt:lpstr>PowerPoint Presentation</vt:lpstr>
      <vt:lpstr>PowerPoint Presentation</vt:lpstr>
      <vt:lpstr>Today’s Agenda</vt:lpstr>
      <vt:lpstr>What is By the People?</vt:lpstr>
      <vt:lpstr>PowerPoint Presentation</vt:lpstr>
      <vt:lpstr>PowerPoint Presentation</vt:lpstr>
      <vt:lpstr>PowerPoint Presentation</vt:lpstr>
      <vt:lpstr>Today’s activity</vt:lpstr>
      <vt:lpstr>PowerPoint Presentation</vt:lpstr>
      <vt:lpstr>PowerPoint Presentation</vt:lpstr>
      <vt:lpstr>Transcription style guide</vt:lpstr>
      <vt:lpstr>Transcription style guide</vt:lpstr>
      <vt:lpstr>Transcription style guide</vt:lpstr>
      <vt:lpstr>Transcription style guide</vt:lpstr>
      <vt:lpstr>Transcription style guide</vt:lpstr>
      <vt:lpstr>What about tags?</vt:lpstr>
      <vt:lpstr>Let’s jump in!</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Mark</dc:title>
  <dc:creator>Meghan Ferriter</dc:creator>
  <cp:lastModifiedBy>Algee, Lauren</cp:lastModifiedBy>
  <cp:revision>99</cp:revision>
  <dcterms:modified xsi:type="dcterms:W3CDTF">2023-11-20T21:10:40Z</dcterms:modified>
</cp:coreProperties>
</file>